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98" r:id="rId2"/>
    <p:sldId id="333" r:id="rId3"/>
    <p:sldId id="339" r:id="rId4"/>
    <p:sldId id="256" r:id="rId5"/>
    <p:sldId id="330" r:id="rId6"/>
    <p:sldId id="301" r:id="rId7"/>
    <p:sldId id="327" r:id="rId8"/>
    <p:sldId id="328" r:id="rId9"/>
    <p:sldId id="331" r:id="rId10"/>
    <p:sldId id="332" r:id="rId11"/>
    <p:sldId id="334" r:id="rId12"/>
    <p:sldId id="335" r:id="rId13"/>
    <p:sldId id="336" r:id="rId14"/>
    <p:sldId id="337" r:id="rId15"/>
    <p:sldId id="338" r:id="rId16"/>
    <p:sldId id="340" r:id="rId1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0" d="100"/>
          <a:sy n="70" d="100"/>
        </p:scale>
        <p:origin x="-1290" y="-348"/>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8F7223-DE84-4F56-8116-12BFBFA7B452}" type="datetimeFigureOut">
              <a:rPr lang="en-US" smtClean="0"/>
              <a:pPr/>
              <a:t>6/3/2017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3D5762-65AD-4B8A-91E5-7F777397AF5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3D5762-65AD-4B8A-91E5-7F777397AF5F}" type="slidenum">
              <a:rPr lang="en-US" smtClean="0"/>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3D5762-65AD-4B8A-91E5-7F777397AF5F}" type="slidenum">
              <a:rPr lang="en-US" smtClean="0"/>
              <a:pPr/>
              <a:t>11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3D5762-65AD-4B8A-91E5-7F777397AF5F}" type="slidenum">
              <a:rPr lang="en-US" smtClean="0"/>
              <a:pPr/>
              <a:t>12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3D5762-65AD-4B8A-91E5-7F777397AF5F}" type="slidenum">
              <a:rPr lang="en-US" smtClean="0"/>
              <a:pPr/>
              <a:t>13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3D5762-65AD-4B8A-91E5-7F777397AF5F}"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DE92-7473-4B0F-A9FE-6206363186F1}" type="datetimeFigureOut">
              <a:rPr lang="en-US" smtClean="0"/>
              <a:pPr/>
              <a:t>6/3/2017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8DE92-7473-4B0F-A9FE-6206363186F1}" type="datetimeFigureOut">
              <a:rPr lang="en-US" smtClean="0"/>
              <a:pPr/>
              <a:t>6/3/2017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8DE92-7473-4B0F-A9FE-6206363186F1}" type="datetimeFigureOut">
              <a:rPr lang="en-US" smtClean="0"/>
              <a:pPr/>
              <a:t>6/3/2017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8DE92-7473-4B0F-A9FE-6206363186F1}" type="datetimeFigureOut">
              <a:rPr lang="en-US" smtClean="0"/>
              <a:pPr/>
              <a:t>6/3/2017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DE92-7473-4B0F-A9FE-6206363186F1}" type="datetimeFigureOut">
              <a:rPr lang="en-US" smtClean="0"/>
              <a:pPr/>
              <a:t>6/3/2017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6/3/2017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6/3/2017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6D8DE92-7473-4B0F-A9FE-6206363186F1}" type="datetimeFigureOut">
              <a:rPr lang="en-US" smtClean="0"/>
              <a:pPr/>
              <a:t>6/3/2017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A06BE40-B420-441F-9629-7146913B57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1026" name="Picture 2" descr="C:\Users\lifei\Desktop\Blogging for Profits\PPT Front Image.jp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pic>
        <p:nvPicPr>
          <p:cNvPr id="1027" name="Picture 3" descr="C:\Users\lifei\Desktop\Youtube channel income\image 1.jpg"/>
          <p:cNvPicPr>
            <a:picLocks noChangeAspect="1" noChangeArrowheads="1"/>
          </p:cNvPicPr>
          <p:nvPr/>
        </p:nvPicPr>
        <p:blipFill>
          <a:blip r:embed="rId3"/>
          <a:srcRect/>
          <a:stretch>
            <a:fillRect/>
          </a:stretch>
        </p:blipFill>
        <p:spPr bwMode="auto">
          <a:xfrm>
            <a:off x="0" y="0"/>
            <a:ext cx="9144000" cy="5171079"/>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3"/>
          <a:srcRect/>
          <a:stretch>
            <a:fillRect/>
          </a:stretch>
        </p:blipFill>
        <p:spPr bwMode="auto">
          <a:xfrm>
            <a:off x="0" y="-1"/>
            <a:ext cx="9144000" cy="5143501"/>
          </a:xfrm>
          <a:prstGeom prst="rect">
            <a:avLst/>
          </a:prstGeom>
          <a:noFill/>
        </p:spPr>
      </p:pic>
      <p:sp>
        <p:nvSpPr>
          <p:cNvPr id="5" name="Rectangle 4"/>
          <p:cNvSpPr/>
          <p:nvPr/>
        </p:nvSpPr>
        <p:spPr>
          <a:xfrm>
            <a:off x="609600" y="895350"/>
            <a:ext cx="7848600" cy="553998"/>
          </a:xfrm>
          <a:prstGeom prst="rect">
            <a:avLst/>
          </a:prstGeom>
        </p:spPr>
        <p:txBody>
          <a:bodyPr wrap="square">
            <a:spAutoFit/>
          </a:bodyPr>
          <a:lstStyle/>
          <a:p>
            <a:pPr>
              <a:spcBef>
                <a:spcPct val="0"/>
              </a:spcBef>
            </a:pPr>
            <a:r>
              <a:rPr lang="en-IN" sz="3000" b="1" dirty="0" smtClean="0">
                <a:solidFill>
                  <a:schemeClr val="accent6">
                    <a:lumMod val="75000"/>
                  </a:schemeClr>
                </a:solidFill>
                <a:latin typeface="Georgia" pitchFamily="18" charset="0"/>
              </a:rPr>
              <a:t>7. Google AdSense </a:t>
            </a:r>
          </a:p>
        </p:txBody>
      </p:sp>
      <p:sp>
        <p:nvSpPr>
          <p:cNvPr id="6" name="Rectangle 5"/>
          <p:cNvSpPr/>
          <p:nvPr/>
        </p:nvSpPr>
        <p:spPr>
          <a:xfrm>
            <a:off x="533400" y="1657350"/>
            <a:ext cx="7924800" cy="3416320"/>
          </a:xfrm>
          <a:prstGeom prst="rect">
            <a:avLst/>
          </a:prstGeom>
        </p:spPr>
        <p:txBody>
          <a:bodyPr wrap="square">
            <a:spAutoFit/>
          </a:bodyPr>
          <a:lstStyle/>
          <a:p>
            <a:pPr marL="341313" lvl="0" indent="-341313">
              <a:spcBef>
                <a:spcPct val="0"/>
              </a:spcBef>
              <a:buFont typeface="Arial" pitchFamily="34" charset="0"/>
              <a:buChar char="•"/>
            </a:pPr>
            <a:r>
              <a:rPr lang="en-IN" sz="2400" b="1" dirty="0" smtClean="0">
                <a:solidFill>
                  <a:schemeClr val="bg2">
                    <a:lumMod val="25000"/>
                  </a:schemeClr>
                </a:solidFill>
              </a:rPr>
              <a:t>Google AdSense is a program run by Google that allows publishers to serve automatic text, image, video, or interactive media advertisements, that are targeted at viewers.</a:t>
            </a:r>
          </a:p>
          <a:p>
            <a:pPr marL="341313" lvl="0" indent="-341313">
              <a:spcBef>
                <a:spcPct val="0"/>
              </a:spcBef>
              <a:buFont typeface="Arial" pitchFamily="34" charset="0"/>
              <a:buChar char="•"/>
            </a:pPr>
            <a:r>
              <a:rPr lang="en-IN" sz="2400" b="1" dirty="0" smtClean="0">
                <a:solidFill>
                  <a:schemeClr val="bg2">
                    <a:lumMod val="25000"/>
                  </a:schemeClr>
                </a:solidFill>
              </a:rPr>
              <a:t>These ads are administered, sorted, and maintained by Google. Publishers can generate revenue on either a per-click or per-impression basis.</a:t>
            </a:r>
          </a:p>
          <a:p>
            <a:pPr marL="341313" lvl="0" indent="-341313">
              <a:spcBef>
                <a:spcPct val="0"/>
              </a:spcBef>
              <a:buFont typeface="Arial" pitchFamily="34" charset="0"/>
              <a:buChar char="•"/>
            </a:pPr>
            <a:endParaRPr lang="en-IN" sz="2400" b="1" dirty="0" smtClean="0">
              <a:solidFill>
                <a:schemeClr val="bg2">
                  <a:lumMod val="25000"/>
                </a:schemeClr>
              </a:solidFill>
            </a:endParaRPr>
          </a:p>
          <a:p>
            <a:pPr marL="341313" lvl="0" indent="-341313">
              <a:spcBef>
                <a:spcPct val="0"/>
              </a:spcBef>
              <a:buFont typeface="Arial" pitchFamily="34" charset="0"/>
              <a:buChar char="•"/>
            </a:pPr>
            <a:endParaRPr lang="en-IN" sz="2400" b="1" dirty="0" smtClean="0">
              <a:solidFill>
                <a:schemeClr val="bg2">
                  <a:lumMod val="25000"/>
                </a:schemeClr>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3"/>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553998"/>
          </a:xfrm>
          <a:prstGeom prst="rect">
            <a:avLst/>
          </a:prstGeom>
        </p:spPr>
        <p:txBody>
          <a:bodyPr wrap="square">
            <a:spAutoFit/>
          </a:bodyPr>
          <a:lstStyle/>
          <a:p>
            <a:pPr>
              <a:spcBef>
                <a:spcPct val="0"/>
              </a:spcBef>
            </a:pPr>
            <a:r>
              <a:rPr lang="en-IN" sz="3000" b="1" dirty="0" smtClean="0">
                <a:solidFill>
                  <a:schemeClr val="accent6">
                    <a:lumMod val="75000"/>
                  </a:schemeClr>
                </a:solidFill>
                <a:latin typeface="Georgia" pitchFamily="18" charset="0"/>
              </a:rPr>
              <a:t>8. YouTube Super Chat  </a:t>
            </a:r>
          </a:p>
        </p:txBody>
      </p:sp>
      <p:sp>
        <p:nvSpPr>
          <p:cNvPr id="6" name="Rectangle 5"/>
          <p:cNvSpPr/>
          <p:nvPr/>
        </p:nvSpPr>
        <p:spPr>
          <a:xfrm>
            <a:off x="533400" y="1657350"/>
            <a:ext cx="7924800" cy="2677656"/>
          </a:xfrm>
          <a:prstGeom prst="rect">
            <a:avLst/>
          </a:prstGeom>
        </p:spPr>
        <p:txBody>
          <a:bodyPr wrap="square">
            <a:spAutoFit/>
          </a:bodyPr>
          <a:lstStyle/>
          <a:p>
            <a:pPr marL="341313" lvl="0" indent="-341313">
              <a:spcBef>
                <a:spcPct val="0"/>
              </a:spcBef>
              <a:buFont typeface="Arial" pitchFamily="34" charset="0"/>
              <a:buChar char="•"/>
            </a:pPr>
            <a:r>
              <a:rPr lang="en-IN" sz="2400" b="1" dirty="0" smtClean="0">
                <a:solidFill>
                  <a:schemeClr val="bg2">
                    <a:lumMod val="25000"/>
                  </a:schemeClr>
                </a:solidFill>
              </a:rPr>
              <a:t>Super Chat is a new way for fans and creators to interact during live streams. Fans can purchase Super Chats to highlight their messages within the live chat stream. Super Chats stand out from other messages in two ways:</a:t>
            </a:r>
          </a:p>
          <a:p>
            <a:pPr marL="341313" lvl="0" indent="-341313">
              <a:spcBef>
                <a:spcPct val="0"/>
              </a:spcBef>
              <a:buFont typeface="Arial" pitchFamily="34" charset="0"/>
              <a:buChar char="•"/>
            </a:pPr>
            <a:r>
              <a:rPr lang="en-IN" sz="2400" b="1" dirty="0" smtClean="0">
                <a:solidFill>
                  <a:schemeClr val="bg2">
                    <a:lumMod val="25000"/>
                  </a:schemeClr>
                </a:solidFill>
              </a:rPr>
              <a:t>Your Super Chat is highlighted with a </a:t>
            </a:r>
            <a:r>
              <a:rPr lang="en-IN" sz="2400" b="1" dirty="0" err="1" smtClean="0">
                <a:solidFill>
                  <a:schemeClr val="bg2">
                    <a:lumMod val="25000"/>
                  </a:schemeClr>
                </a:solidFill>
              </a:rPr>
              <a:t>color</a:t>
            </a:r>
            <a:r>
              <a:rPr lang="en-IN" sz="2400" b="1" dirty="0" smtClean="0">
                <a:solidFill>
                  <a:schemeClr val="bg2">
                    <a:lumMod val="25000"/>
                  </a:schemeClr>
                </a:solidFill>
              </a:rPr>
              <a:t>.</a:t>
            </a:r>
          </a:p>
          <a:p>
            <a:pPr marL="341313" lvl="0" indent="-341313">
              <a:spcBef>
                <a:spcPct val="0"/>
              </a:spcBef>
              <a:buFont typeface="Arial" pitchFamily="34" charset="0"/>
              <a:buChar char="•"/>
            </a:pPr>
            <a:r>
              <a:rPr lang="en-IN" sz="2400" b="1" dirty="0" smtClean="0">
                <a:solidFill>
                  <a:schemeClr val="bg2">
                    <a:lumMod val="25000"/>
                  </a:schemeClr>
                </a:solidFill>
              </a:rPr>
              <a:t>Your Super Chat stays pinned in the ticker for a set period of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3"/>
          <a:srcRect/>
          <a:stretch>
            <a:fillRect/>
          </a:stretch>
        </p:blipFill>
        <p:spPr bwMode="auto">
          <a:xfrm>
            <a:off x="0" y="-1"/>
            <a:ext cx="9144000" cy="5143501"/>
          </a:xfrm>
          <a:prstGeom prst="rect">
            <a:avLst/>
          </a:prstGeom>
          <a:noFill/>
        </p:spPr>
      </p:pic>
      <p:sp>
        <p:nvSpPr>
          <p:cNvPr id="5" name="Rectangle 4"/>
          <p:cNvSpPr/>
          <p:nvPr/>
        </p:nvSpPr>
        <p:spPr>
          <a:xfrm>
            <a:off x="685800" y="895350"/>
            <a:ext cx="7848600" cy="553998"/>
          </a:xfrm>
          <a:prstGeom prst="rect">
            <a:avLst/>
          </a:prstGeom>
        </p:spPr>
        <p:txBody>
          <a:bodyPr wrap="square">
            <a:spAutoFit/>
          </a:bodyPr>
          <a:lstStyle/>
          <a:p>
            <a:pPr>
              <a:spcBef>
                <a:spcPct val="0"/>
              </a:spcBef>
            </a:pPr>
            <a:r>
              <a:rPr lang="en-IN" sz="3000" b="1" dirty="0" smtClean="0">
                <a:solidFill>
                  <a:schemeClr val="accent6">
                    <a:lumMod val="75000"/>
                  </a:schemeClr>
                </a:solidFill>
                <a:latin typeface="Georgia" pitchFamily="18" charset="0"/>
              </a:rPr>
              <a:t>9. </a:t>
            </a:r>
            <a:r>
              <a:rPr lang="en-IN" sz="3000" b="1" dirty="0" err="1" smtClean="0">
                <a:solidFill>
                  <a:schemeClr val="accent6">
                    <a:lumMod val="75000"/>
                  </a:schemeClr>
                </a:solidFill>
                <a:latin typeface="Georgia" pitchFamily="18" charset="0"/>
              </a:rPr>
              <a:t>Pixlr</a:t>
            </a:r>
            <a:r>
              <a:rPr lang="en-IN" sz="3000" b="1" dirty="0" smtClean="0">
                <a:solidFill>
                  <a:schemeClr val="accent6">
                    <a:lumMod val="75000"/>
                  </a:schemeClr>
                </a:solidFill>
                <a:latin typeface="Georgia" pitchFamily="18" charset="0"/>
              </a:rPr>
              <a:t>  </a:t>
            </a:r>
          </a:p>
        </p:txBody>
      </p:sp>
      <p:sp>
        <p:nvSpPr>
          <p:cNvPr id="6" name="Rectangle 5"/>
          <p:cNvSpPr/>
          <p:nvPr/>
        </p:nvSpPr>
        <p:spPr>
          <a:xfrm>
            <a:off x="533400" y="1657350"/>
            <a:ext cx="7924800" cy="1938992"/>
          </a:xfrm>
          <a:prstGeom prst="rect">
            <a:avLst/>
          </a:prstGeom>
        </p:spPr>
        <p:txBody>
          <a:bodyPr wrap="square">
            <a:spAutoFit/>
          </a:bodyPr>
          <a:lstStyle/>
          <a:p>
            <a:pPr marL="341313" lvl="0" indent="-341313">
              <a:spcBef>
                <a:spcPct val="0"/>
              </a:spcBef>
              <a:buFont typeface="Arial" pitchFamily="34" charset="0"/>
              <a:buChar char="•"/>
            </a:pPr>
            <a:r>
              <a:rPr lang="en-IN" sz="2400" b="1" dirty="0" err="1" smtClean="0">
                <a:solidFill>
                  <a:schemeClr val="bg2">
                    <a:lumMod val="25000"/>
                  </a:schemeClr>
                </a:solidFill>
              </a:rPr>
              <a:t>Pixlr</a:t>
            </a:r>
            <a:r>
              <a:rPr lang="en-IN" sz="2400" b="1" dirty="0" smtClean="0">
                <a:solidFill>
                  <a:schemeClr val="bg2">
                    <a:lumMod val="25000"/>
                  </a:schemeClr>
                </a:solidFill>
              </a:rPr>
              <a:t> Editor is an amazing photo editor for all your editing needs. You gain full control over your images, including layers and effects. Their web apps are powerful and let you apply quick fixes, crop, rotate, and add style to make any photo beautiful.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3"/>
          <a:srcRect/>
          <a:stretch>
            <a:fillRect/>
          </a:stretch>
        </p:blipFill>
        <p:spPr bwMode="auto">
          <a:xfrm>
            <a:off x="0" y="-1"/>
            <a:ext cx="9144000" cy="5143501"/>
          </a:xfrm>
          <a:prstGeom prst="rect">
            <a:avLst/>
          </a:prstGeom>
          <a:noFill/>
        </p:spPr>
      </p:pic>
      <p:sp>
        <p:nvSpPr>
          <p:cNvPr id="5" name="Rectangle 4"/>
          <p:cNvSpPr/>
          <p:nvPr/>
        </p:nvSpPr>
        <p:spPr>
          <a:xfrm>
            <a:off x="685800" y="895350"/>
            <a:ext cx="7848600" cy="553998"/>
          </a:xfrm>
          <a:prstGeom prst="rect">
            <a:avLst/>
          </a:prstGeom>
        </p:spPr>
        <p:txBody>
          <a:bodyPr wrap="square">
            <a:spAutoFit/>
          </a:bodyPr>
          <a:lstStyle/>
          <a:p>
            <a:pPr>
              <a:spcBef>
                <a:spcPct val="0"/>
              </a:spcBef>
            </a:pPr>
            <a:r>
              <a:rPr lang="en-IN" sz="3000" b="1" dirty="0" smtClean="0">
                <a:solidFill>
                  <a:schemeClr val="accent6">
                    <a:lumMod val="75000"/>
                  </a:schemeClr>
                </a:solidFill>
                <a:latin typeface="Georgia" pitchFamily="18" charset="0"/>
              </a:rPr>
              <a:t>10. </a:t>
            </a:r>
            <a:r>
              <a:rPr lang="en-IN" sz="3000" b="1" dirty="0" err="1" smtClean="0">
                <a:solidFill>
                  <a:schemeClr val="accent6">
                    <a:lumMod val="75000"/>
                  </a:schemeClr>
                </a:solidFill>
                <a:latin typeface="Georgia" pitchFamily="18" charset="0"/>
              </a:rPr>
              <a:t>Canva</a:t>
            </a:r>
            <a:r>
              <a:rPr lang="en-IN" sz="3000" b="1" dirty="0" smtClean="0">
                <a:solidFill>
                  <a:schemeClr val="accent6">
                    <a:lumMod val="75000"/>
                  </a:schemeClr>
                </a:solidFill>
                <a:latin typeface="Georgia" pitchFamily="18" charset="0"/>
              </a:rPr>
              <a:t>  </a:t>
            </a:r>
          </a:p>
        </p:txBody>
      </p:sp>
      <p:sp>
        <p:nvSpPr>
          <p:cNvPr id="6" name="Rectangle 5"/>
          <p:cNvSpPr/>
          <p:nvPr/>
        </p:nvSpPr>
        <p:spPr>
          <a:xfrm>
            <a:off x="533400" y="1657350"/>
            <a:ext cx="7924800" cy="1938992"/>
          </a:xfrm>
          <a:prstGeom prst="rect">
            <a:avLst/>
          </a:prstGeom>
        </p:spPr>
        <p:txBody>
          <a:bodyPr wrap="square">
            <a:spAutoFit/>
          </a:bodyPr>
          <a:lstStyle/>
          <a:p>
            <a:pPr marL="341313" lvl="0" indent="-341313">
              <a:spcBef>
                <a:spcPct val="0"/>
              </a:spcBef>
              <a:buFont typeface="Arial" pitchFamily="34" charset="0"/>
              <a:buChar char="•"/>
            </a:pPr>
            <a:r>
              <a:rPr lang="en-IN" sz="2400" b="1" dirty="0" smtClean="0">
                <a:solidFill>
                  <a:schemeClr val="bg2">
                    <a:lumMod val="25000"/>
                  </a:schemeClr>
                </a:solidFill>
              </a:rPr>
              <a:t>With </a:t>
            </a:r>
            <a:r>
              <a:rPr lang="en-IN" sz="2400" b="1" dirty="0" err="1" smtClean="0">
                <a:solidFill>
                  <a:schemeClr val="bg2">
                    <a:lumMod val="25000"/>
                  </a:schemeClr>
                </a:solidFill>
              </a:rPr>
              <a:t>Canva</a:t>
            </a:r>
            <a:r>
              <a:rPr lang="en-IN" sz="2400" b="1" dirty="0" smtClean="0">
                <a:solidFill>
                  <a:schemeClr val="bg2">
                    <a:lumMod val="25000"/>
                  </a:schemeClr>
                </a:solidFill>
              </a:rPr>
              <a:t>, you can design presentations, social media graphics, and more with thousands of beautiful layouts. Also, you can enrich your chosen snapshot with text and design elements, or create a clean-cut thumbnail design for a synchronized playlist or channel.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3"/>
          <a:srcRect/>
          <a:stretch>
            <a:fillRect/>
          </a:stretch>
        </p:blipFill>
        <p:spPr bwMode="auto">
          <a:xfrm>
            <a:off x="0" y="-1"/>
            <a:ext cx="9144000" cy="5143501"/>
          </a:xfrm>
          <a:prstGeom prst="rect">
            <a:avLst/>
          </a:prstGeom>
          <a:noFill/>
        </p:spPr>
      </p:pic>
      <p:sp>
        <p:nvSpPr>
          <p:cNvPr id="5" name="Rectangle 4"/>
          <p:cNvSpPr/>
          <p:nvPr/>
        </p:nvSpPr>
        <p:spPr>
          <a:xfrm>
            <a:off x="685800" y="895350"/>
            <a:ext cx="7848600" cy="553998"/>
          </a:xfrm>
          <a:prstGeom prst="rect">
            <a:avLst/>
          </a:prstGeom>
        </p:spPr>
        <p:txBody>
          <a:bodyPr wrap="square">
            <a:spAutoFit/>
          </a:bodyPr>
          <a:lstStyle/>
          <a:p>
            <a:pPr>
              <a:spcBef>
                <a:spcPct val="0"/>
              </a:spcBef>
            </a:pPr>
            <a:r>
              <a:rPr lang="en-IN" sz="3000" b="1" dirty="0" smtClean="0">
                <a:solidFill>
                  <a:schemeClr val="accent6">
                    <a:lumMod val="75000"/>
                  </a:schemeClr>
                </a:solidFill>
                <a:latin typeface="Georgia" pitchFamily="18" charset="0"/>
              </a:rPr>
              <a:t>11. </a:t>
            </a:r>
            <a:r>
              <a:rPr lang="en-IN" sz="3000" b="1" dirty="0" err="1" smtClean="0">
                <a:solidFill>
                  <a:schemeClr val="accent6">
                    <a:lumMod val="75000"/>
                  </a:schemeClr>
                </a:solidFill>
                <a:latin typeface="Georgia" pitchFamily="18" charset="0"/>
              </a:rPr>
              <a:t>Grammarly</a:t>
            </a:r>
            <a:r>
              <a:rPr lang="en-IN" sz="3000" b="1" dirty="0" smtClean="0">
                <a:solidFill>
                  <a:schemeClr val="accent6">
                    <a:lumMod val="75000"/>
                  </a:schemeClr>
                </a:solidFill>
                <a:latin typeface="Georgia" pitchFamily="18" charset="0"/>
              </a:rPr>
              <a:t>  </a:t>
            </a:r>
          </a:p>
        </p:txBody>
      </p:sp>
      <p:sp>
        <p:nvSpPr>
          <p:cNvPr id="6" name="Rectangle 5"/>
          <p:cNvSpPr/>
          <p:nvPr/>
        </p:nvSpPr>
        <p:spPr>
          <a:xfrm>
            <a:off x="533400" y="1657350"/>
            <a:ext cx="7924800" cy="1200329"/>
          </a:xfrm>
          <a:prstGeom prst="rect">
            <a:avLst/>
          </a:prstGeom>
        </p:spPr>
        <p:txBody>
          <a:bodyPr wrap="square">
            <a:spAutoFit/>
          </a:bodyPr>
          <a:lstStyle/>
          <a:p>
            <a:pPr marL="341313" lvl="0" indent="-341313">
              <a:spcBef>
                <a:spcPct val="0"/>
              </a:spcBef>
              <a:buFont typeface="Arial" pitchFamily="34" charset="0"/>
              <a:buChar char="•"/>
            </a:pPr>
            <a:r>
              <a:rPr lang="en-IN" sz="2400" b="1" dirty="0" smtClean="0">
                <a:solidFill>
                  <a:schemeClr val="bg2">
                    <a:lumMod val="25000"/>
                  </a:schemeClr>
                </a:solidFill>
              </a:rPr>
              <a:t>Use </a:t>
            </a:r>
            <a:r>
              <a:rPr lang="en-IN" sz="2400" b="1" dirty="0" err="1" smtClean="0">
                <a:solidFill>
                  <a:schemeClr val="bg2">
                    <a:lumMod val="25000"/>
                  </a:schemeClr>
                </a:solidFill>
              </a:rPr>
              <a:t>Grammarly</a:t>
            </a:r>
            <a:r>
              <a:rPr lang="en-IN" sz="2400" b="1" dirty="0" smtClean="0">
                <a:solidFill>
                  <a:schemeClr val="bg2">
                    <a:lumMod val="25000"/>
                  </a:schemeClr>
                </a:solidFill>
              </a:rPr>
              <a:t> to check your YouTube titles and descriptions for errors automatically. It’s another one of my premium tools.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7" name="Content Placeholder 4"/>
          <p:cNvSpPr txBox="1">
            <a:spLocks/>
          </p:cNvSpPr>
          <p:nvPr/>
        </p:nvSpPr>
        <p:spPr>
          <a:xfrm>
            <a:off x="609600" y="1371600"/>
            <a:ext cx="7848600" cy="3028950"/>
          </a:xfrm>
          <a:prstGeom prst="rect">
            <a:avLst/>
          </a:prstGeom>
        </p:spPr>
        <p:txBody>
          <a:bodyPr vert="horz" lIns="91440" tIns="45720" rIns="91440" bIns="45720" rtlCol="0">
            <a:normAutofit lnSpcReduction="10000"/>
          </a:bodyPr>
          <a:lstStyle/>
          <a:p>
            <a:pPr>
              <a:spcBef>
                <a:spcPct val="20000"/>
              </a:spcBef>
            </a:pPr>
            <a:r>
              <a:rPr lang="en-IN" sz="3700" b="1" dirty="0" smtClean="0">
                <a:solidFill>
                  <a:schemeClr val="accent6">
                    <a:lumMod val="75000"/>
                  </a:schemeClr>
                </a:solidFill>
                <a:latin typeface="Georgia" pitchFamily="18" charset="0"/>
                <a:ea typeface="Arial Unicode MS" pitchFamily="34" charset="-128"/>
                <a:cs typeface="Arial Unicode MS" pitchFamily="34" charset="-128"/>
              </a:rPr>
              <a:t>A critical part of success on YouTube </a:t>
            </a:r>
            <a:r>
              <a:rPr lang="en-IN" sz="2600" b="1" dirty="0" smtClean="0">
                <a:solidFill>
                  <a:schemeClr val="bg2">
                    <a:lumMod val="25000"/>
                  </a:schemeClr>
                </a:solidFill>
                <a:ea typeface="Arial Unicode MS" pitchFamily="34" charset="-128"/>
                <a:cs typeface="Arial Unicode MS" pitchFamily="34" charset="-128"/>
              </a:rPr>
              <a:t>demands that creators produce engaging, high-quality content that viewers will enjoy. Also, having the correct video/audio equipment and editing software is essential to producing fantastic videos.</a:t>
            </a:r>
          </a:p>
          <a:p>
            <a:pPr>
              <a:spcBef>
                <a:spcPct val="20000"/>
              </a:spcBef>
            </a:pPr>
            <a:r>
              <a:rPr lang="en-IN" sz="2600" b="1" dirty="0" smtClean="0">
                <a:solidFill>
                  <a:schemeClr val="bg2">
                    <a:lumMod val="25000"/>
                  </a:schemeClr>
                </a:solidFill>
                <a:ea typeface="Arial Unicode MS" pitchFamily="34" charset="-128"/>
                <a:cs typeface="Arial Unicode MS" pitchFamily="34" charset="-128"/>
              </a:rPr>
              <a:t>Lets check out latest tools and apps.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2286000" y="2202419"/>
            <a:ext cx="4572000" cy="369332"/>
          </a:xfrm>
          <a:prstGeom prst="rect">
            <a:avLst/>
          </a:prstGeom>
        </p:spPr>
        <p:txBody>
          <a:bodyPr>
            <a:spAutoFit/>
          </a:bodyPr>
          <a:lstStyle/>
          <a:p>
            <a:pPr lvl="0" algn="ctr">
              <a:spcBef>
                <a:spcPct val="0"/>
              </a:spcBef>
              <a:defRPr/>
            </a:pPr>
            <a:endParaRPr lang="en-IN" b="1" dirty="0">
              <a:solidFill>
                <a:schemeClr val="accent6">
                  <a:lumMod val="75000"/>
                </a:schemeClr>
              </a:solidFill>
              <a:ea typeface="Verdana" pitchFamily="34" charset="0"/>
              <a:cs typeface="Verdana" pitchFamily="34" charset="0"/>
            </a:endParaRPr>
          </a:p>
        </p:txBody>
      </p:sp>
      <p:sp>
        <p:nvSpPr>
          <p:cNvPr id="7" name="Rectangle 6"/>
          <p:cNvSpPr/>
          <p:nvPr/>
        </p:nvSpPr>
        <p:spPr>
          <a:xfrm>
            <a:off x="1219200" y="819150"/>
            <a:ext cx="6710965" cy="3785652"/>
          </a:xfrm>
          <a:prstGeom prst="rect">
            <a:avLst/>
          </a:prstGeom>
        </p:spPr>
        <p:txBody>
          <a:bodyPr wrap="square">
            <a:spAutoFit/>
          </a:bodyPr>
          <a:lstStyle/>
          <a:p>
            <a:pPr lvl="0" algn="ctr">
              <a:spcBef>
                <a:spcPct val="0"/>
              </a:spcBef>
              <a:defRPr/>
            </a:pPr>
            <a:r>
              <a:rPr lang="en-IN" sz="4000" b="1" dirty="0" smtClean="0">
                <a:solidFill>
                  <a:schemeClr val="accent6">
                    <a:lumMod val="75000"/>
                  </a:schemeClr>
                </a:solidFill>
                <a:latin typeface="Georgia" pitchFamily="18" charset="0"/>
              </a:rPr>
              <a:t>Thank You for Watching. </a:t>
            </a:r>
          </a:p>
          <a:p>
            <a:pPr lvl="0" algn="ctr">
              <a:spcBef>
                <a:spcPct val="0"/>
              </a:spcBef>
              <a:defRPr/>
            </a:pPr>
            <a:r>
              <a:rPr lang="en-IN" sz="4000" b="1" dirty="0" smtClean="0">
                <a:solidFill>
                  <a:schemeClr val="accent6">
                    <a:lumMod val="75000"/>
                  </a:schemeClr>
                </a:solidFill>
                <a:latin typeface="Georgia" pitchFamily="18" charset="0"/>
              </a:rPr>
              <a:t>Hope you have liked our </a:t>
            </a:r>
            <a:r>
              <a:rPr lang="en-IN" sz="4000" b="1" dirty="0" smtClean="0">
                <a:solidFill>
                  <a:schemeClr val="accent6">
                    <a:lumMod val="75000"/>
                  </a:schemeClr>
                </a:solidFill>
                <a:latin typeface="Georgia" pitchFamily="18" charset="0"/>
              </a:rPr>
              <a:t>YouTube Channel Income Video </a:t>
            </a:r>
            <a:r>
              <a:rPr lang="en-IN" sz="4000" b="1" dirty="0" smtClean="0">
                <a:solidFill>
                  <a:schemeClr val="accent6">
                    <a:lumMod val="75000"/>
                  </a:schemeClr>
                </a:solidFill>
                <a:latin typeface="Georgia" pitchFamily="18" charset="0"/>
              </a:rPr>
              <a:t>Training Course.</a:t>
            </a:r>
            <a:endParaRPr lang="en-IN" sz="4000" b="1" dirty="0">
              <a:solidFill>
                <a:schemeClr val="accent6">
                  <a:lumMod val="75000"/>
                </a:schemeClr>
              </a:solidFill>
              <a:latin typeface="Georgia"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533400" y="1485900"/>
            <a:ext cx="8153400" cy="2308324"/>
          </a:xfrm>
          <a:prstGeom prst="rect">
            <a:avLst/>
          </a:prstGeom>
        </p:spPr>
        <p:txBody>
          <a:bodyPr wrap="square">
            <a:spAutoFit/>
          </a:bodyPr>
          <a:lstStyle/>
          <a:p>
            <a:pPr lvl="0" algn="ctr">
              <a:spcBef>
                <a:spcPct val="0"/>
              </a:spcBef>
              <a:defRPr/>
            </a:pPr>
            <a:r>
              <a:rPr lang="en-IN" sz="3600" b="1" dirty="0" smtClean="0">
                <a:solidFill>
                  <a:schemeClr val="bg2">
                    <a:lumMod val="25000"/>
                  </a:schemeClr>
                </a:solidFill>
                <a:latin typeface="Georgia" pitchFamily="18" charset="0"/>
                <a:ea typeface="Verdana" pitchFamily="34" charset="0"/>
                <a:cs typeface="Verdana" pitchFamily="34" charset="0"/>
              </a:rPr>
              <a:t>Video # 16</a:t>
            </a:r>
          </a:p>
          <a:p>
            <a:pPr lvl="0" algn="ctr">
              <a:spcBef>
                <a:spcPct val="0"/>
              </a:spcBef>
              <a:defRPr/>
            </a:pPr>
            <a:endParaRPr lang="en-IN" sz="3600" b="1" dirty="0" smtClean="0">
              <a:solidFill>
                <a:schemeClr val="accent5">
                  <a:lumMod val="75000"/>
                </a:schemeClr>
              </a:solidFill>
              <a:latin typeface="Georgia" pitchFamily="18" charset="0"/>
              <a:ea typeface="Verdana" pitchFamily="34" charset="0"/>
              <a:cs typeface="Verdana" pitchFamily="34" charset="0"/>
            </a:endParaRPr>
          </a:p>
          <a:p>
            <a:pPr lvl="0" algn="ctr">
              <a:spcBef>
                <a:spcPct val="0"/>
              </a:spcBef>
              <a:defRPr/>
            </a:pPr>
            <a:r>
              <a:rPr lang="en-IN" sz="3600" b="1" dirty="0" smtClean="0">
                <a:solidFill>
                  <a:schemeClr val="accent6">
                    <a:lumMod val="75000"/>
                  </a:schemeClr>
                </a:solidFill>
                <a:ea typeface="Verdana" pitchFamily="34" charset="0"/>
                <a:cs typeface="Verdana" pitchFamily="34" charset="0"/>
              </a:rPr>
              <a:t>Tools and Apps to grow your YouTube Channel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990600" y="1123950"/>
            <a:ext cx="7543800" cy="3108543"/>
          </a:xfrm>
          <a:prstGeom prst="rect">
            <a:avLst/>
          </a:prstGeom>
        </p:spPr>
        <p:txBody>
          <a:bodyPr wrap="square">
            <a:spAutoFit/>
          </a:bodyPr>
          <a:lstStyle/>
          <a:p>
            <a:r>
              <a:rPr lang="en-IN" sz="3300" b="1" dirty="0" smtClean="0">
                <a:solidFill>
                  <a:schemeClr val="accent6">
                    <a:lumMod val="75000"/>
                  </a:schemeClr>
                </a:solidFill>
                <a:latin typeface="Georgia" pitchFamily="18" charset="0"/>
                <a:ea typeface="Arial Unicode MS" pitchFamily="34" charset="-128"/>
                <a:cs typeface="Arial Unicode MS" pitchFamily="34" charset="-128"/>
              </a:rPr>
              <a:t>Whatever video editing software you choose, </a:t>
            </a:r>
            <a:r>
              <a:rPr lang="en-IN" sz="2600" b="1" dirty="0" smtClean="0">
                <a:solidFill>
                  <a:schemeClr val="bg2">
                    <a:lumMod val="25000"/>
                  </a:schemeClr>
                </a:solidFill>
              </a:rPr>
              <a:t>that’s only half the battle. </a:t>
            </a:r>
          </a:p>
          <a:p>
            <a:r>
              <a:rPr lang="en-IN" sz="2600" b="1" dirty="0" smtClean="0">
                <a:solidFill>
                  <a:schemeClr val="bg2">
                    <a:lumMod val="25000"/>
                  </a:schemeClr>
                </a:solidFill>
              </a:rPr>
              <a:t>You’ll need to consider how you’re going to succeed in channel development by understanding branding, SEO, analytics, marketing, etc. Here’s a list of popular YouTube tools, services, and resources to help you in these areas.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600164"/>
          </a:xfrm>
          <a:prstGeom prst="rect">
            <a:avLst/>
          </a:prstGeom>
        </p:spPr>
        <p:txBody>
          <a:bodyPr wrap="square">
            <a:spAutoFit/>
          </a:bodyPr>
          <a:lstStyle/>
          <a:p>
            <a:pPr lvl="0">
              <a:spcBef>
                <a:spcPct val="0"/>
              </a:spcBef>
            </a:pPr>
            <a:r>
              <a:rPr lang="en-IN" sz="3300" b="1" dirty="0" smtClean="0">
                <a:solidFill>
                  <a:schemeClr val="accent6">
                    <a:lumMod val="75000"/>
                  </a:schemeClr>
                </a:solidFill>
                <a:latin typeface="Georgia" pitchFamily="18" charset="0"/>
              </a:rPr>
              <a:t>1. </a:t>
            </a:r>
            <a:r>
              <a:rPr lang="en-IN" sz="3300" b="1" dirty="0" err="1" smtClean="0">
                <a:solidFill>
                  <a:schemeClr val="accent6">
                    <a:lumMod val="75000"/>
                  </a:schemeClr>
                </a:solidFill>
                <a:latin typeface="Georgia" pitchFamily="18" charset="0"/>
              </a:rPr>
              <a:t>VidIQ</a:t>
            </a:r>
            <a:r>
              <a:rPr lang="en-IN" sz="3300" b="1" dirty="0" smtClean="0">
                <a:solidFill>
                  <a:schemeClr val="accent6">
                    <a:lumMod val="75000"/>
                  </a:schemeClr>
                </a:solidFill>
                <a:latin typeface="Georgia" pitchFamily="18" charset="0"/>
              </a:rPr>
              <a:t> </a:t>
            </a:r>
          </a:p>
        </p:txBody>
      </p:sp>
      <p:sp>
        <p:nvSpPr>
          <p:cNvPr id="6" name="Rectangle 5"/>
          <p:cNvSpPr/>
          <p:nvPr/>
        </p:nvSpPr>
        <p:spPr>
          <a:xfrm>
            <a:off x="533400" y="1885950"/>
            <a:ext cx="8001000" cy="2092881"/>
          </a:xfrm>
          <a:prstGeom prst="rect">
            <a:avLst/>
          </a:prstGeom>
        </p:spPr>
        <p:txBody>
          <a:bodyPr wrap="square">
            <a:spAutoFit/>
          </a:bodyPr>
          <a:lstStyle/>
          <a:p>
            <a:pPr marL="231775" indent="-231775">
              <a:spcBef>
                <a:spcPct val="0"/>
              </a:spcBef>
              <a:buFont typeface="Arial" pitchFamily="34" charset="0"/>
              <a:buChar char="•"/>
            </a:pPr>
            <a:r>
              <a:rPr lang="en-IN" sz="2600" b="1" dirty="0" err="1" smtClean="0">
                <a:solidFill>
                  <a:schemeClr val="bg2">
                    <a:lumMod val="25000"/>
                  </a:schemeClr>
                </a:solidFill>
              </a:rPr>
              <a:t>VidIQ</a:t>
            </a:r>
            <a:r>
              <a:rPr lang="en-IN" sz="2600" b="1" dirty="0" smtClean="0">
                <a:solidFill>
                  <a:schemeClr val="bg2">
                    <a:lumMod val="25000"/>
                  </a:schemeClr>
                </a:solidFill>
              </a:rPr>
              <a:t> is the first YouTube audience development and management suite that helps individuals, brands, networks, and agencies grow their views and subscribers through collaborative tools that empower teams at every step of their workflow.</a:t>
            </a:r>
            <a:endParaRPr lang="en-IN" b="1" dirty="0" smtClean="0">
              <a:solidFill>
                <a:schemeClr val="bg2">
                  <a:lumMod val="25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1066800" y="666750"/>
            <a:ext cx="7848600" cy="600164"/>
          </a:xfrm>
          <a:prstGeom prst="rect">
            <a:avLst/>
          </a:prstGeom>
        </p:spPr>
        <p:txBody>
          <a:bodyPr wrap="square">
            <a:spAutoFit/>
          </a:bodyPr>
          <a:lstStyle/>
          <a:p>
            <a:pPr lvl="0">
              <a:spcBef>
                <a:spcPct val="0"/>
              </a:spcBef>
            </a:pPr>
            <a:r>
              <a:rPr lang="en-IN" sz="3300" b="1" dirty="0" smtClean="0">
                <a:solidFill>
                  <a:schemeClr val="accent6">
                    <a:lumMod val="75000"/>
                  </a:schemeClr>
                </a:solidFill>
                <a:latin typeface="Georgia" pitchFamily="18" charset="0"/>
              </a:rPr>
              <a:t>2. </a:t>
            </a:r>
            <a:r>
              <a:rPr lang="en-IN" sz="3300" b="1" dirty="0" err="1" smtClean="0">
                <a:solidFill>
                  <a:schemeClr val="accent6">
                    <a:lumMod val="75000"/>
                  </a:schemeClr>
                </a:solidFill>
                <a:latin typeface="Georgia" pitchFamily="18" charset="0"/>
              </a:rPr>
              <a:t>Hootsuite</a:t>
            </a:r>
            <a:r>
              <a:rPr lang="en-IN" sz="3300" b="1" dirty="0" smtClean="0">
                <a:solidFill>
                  <a:schemeClr val="accent6">
                    <a:lumMod val="75000"/>
                  </a:schemeClr>
                </a:solidFill>
                <a:latin typeface="Georgia" pitchFamily="18" charset="0"/>
              </a:rPr>
              <a:t> </a:t>
            </a:r>
          </a:p>
        </p:txBody>
      </p:sp>
      <p:sp>
        <p:nvSpPr>
          <p:cNvPr id="6" name="Rectangle 5"/>
          <p:cNvSpPr/>
          <p:nvPr/>
        </p:nvSpPr>
        <p:spPr>
          <a:xfrm>
            <a:off x="381000" y="1428750"/>
            <a:ext cx="8229600" cy="3046988"/>
          </a:xfrm>
          <a:prstGeom prst="rect">
            <a:avLst/>
          </a:prstGeom>
        </p:spPr>
        <p:txBody>
          <a:bodyPr wrap="square">
            <a:spAutoFit/>
          </a:bodyPr>
          <a:lstStyle/>
          <a:p>
            <a:pPr marL="231775" indent="-231775">
              <a:spcBef>
                <a:spcPct val="0"/>
              </a:spcBef>
              <a:buFont typeface="Arial" pitchFamily="34" charset="0"/>
              <a:buChar char="•"/>
            </a:pPr>
            <a:r>
              <a:rPr lang="en-IN" sz="2600" b="1" dirty="0" smtClean="0">
                <a:solidFill>
                  <a:schemeClr val="bg2">
                    <a:lumMod val="25000"/>
                  </a:schemeClr>
                </a:solidFill>
              </a:rPr>
              <a:t>With </a:t>
            </a:r>
            <a:r>
              <a:rPr lang="en-IN" sz="2600" b="1" dirty="0" err="1" smtClean="0">
                <a:solidFill>
                  <a:schemeClr val="bg2">
                    <a:lumMod val="25000"/>
                  </a:schemeClr>
                </a:solidFill>
              </a:rPr>
              <a:t>Hootsuite</a:t>
            </a:r>
            <a:r>
              <a:rPr lang="en-IN" sz="2600" b="1" dirty="0" smtClean="0">
                <a:solidFill>
                  <a:schemeClr val="bg2">
                    <a:lumMod val="25000"/>
                  </a:schemeClr>
                </a:solidFill>
              </a:rPr>
              <a:t>, you can do the following concerning YouTube:</a:t>
            </a:r>
          </a:p>
          <a:p>
            <a:pPr marL="231775" indent="-231775">
              <a:spcBef>
                <a:spcPct val="0"/>
              </a:spcBef>
              <a:buFont typeface="Arial" pitchFamily="34" charset="0"/>
              <a:buChar char="•"/>
            </a:pPr>
            <a:r>
              <a:rPr lang="en-IN" sz="2000" b="1" dirty="0" smtClean="0">
                <a:solidFill>
                  <a:schemeClr val="bg2">
                    <a:lumMod val="25000"/>
                  </a:schemeClr>
                </a:solidFill>
              </a:rPr>
              <a:t>Upload, edit, schedule, and share YouTube videos across all your social networks</a:t>
            </a:r>
          </a:p>
          <a:p>
            <a:pPr marL="231775" indent="-231775">
              <a:spcBef>
                <a:spcPct val="0"/>
              </a:spcBef>
              <a:buFont typeface="Arial" pitchFamily="34" charset="0"/>
              <a:buChar char="•"/>
            </a:pPr>
            <a:r>
              <a:rPr lang="en-IN" sz="2000" b="1" dirty="0" smtClean="0">
                <a:solidFill>
                  <a:schemeClr val="bg2">
                    <a:lumMod val="25000"/>
                  </a:schemeClr>
                </a:solidFill>
              </a:rPr>
              <a:t>Manage multiple YouTube accounts without the risk of sharing passwords</a:t>
            </a:r>
          </a:p>
          <a:p>
            <a:pPr marL="231775" indent="-231775">
              <a:spcBef>
                <a:spcPct val="0"/>
              </a:spcBef>
              <a:buFont typeface="Arial" pitchFamily="34" charset="0"/>
              <a:buChar char="•"/>
            </a:pPr>
            <a:r>
              <a:rPr lang="en-IN" sz="2000" b="1" dirty="0" smtClean="0">
                <a:solidFill>
                  <a:schemeClr val="bg2">
                    <a:lumMod val="25000"/>
                  </a:schemeClr>
                </a:solidFill>
              </a:rPr>
              <a:t>Monitor YouTube activity alongside your teammates</a:t>
            </a:r>
          </a:p>
          <a:p>
            <a:pPr marL="231775" indent="-231775">
              <a:spcBef>
                <a:spcPct val="0"/>
              </a:spcBef>
              <a:buFont typeface="Arial" pitchFamily="34" charset="0"/>
              <a:buChar char="•"/>
            </a:pPr>
            <a:r>
              <a:rPr lang="en-IN" sz="2000" b="1" dirty="0" smtClean="0">
                <a:solidFill>
                  <a:schemeClr val="bg2">
                    <a:lumMod val="25000"/>
                  </a:schemeClr>
                </a:solidFill>
              </a:rPr>
              <a:t>Schedule and share your YouTube videos</a:t>
            </a:r>
          </a:p>
          <a:p>
            <a:pPr marL="231775" indent="-231775">
              <a:spcBef>
                <a:spcPct val="0"/>
              </a:spcBef>
              <a:buFont typeface="Arial" pitchFamily="34" charset="0"/>
              <a:buChar char="•"/>
            </a:pPr>
            <a:r>
              <a:rPr lang="en-IN" sz="2000" b="1" dirty="0" smtClean="0">
                <a:solidFill>
                  <a:schemeClr val="bg2">
                    <a:lumMod val="25000"/>
                  </a:schemeClr>
                </a:solidFill>
              </a:rPr>
              <a:t>Measure subscriber growth, analyze engagement levels, and pinpoint traffic sources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553998"/>
          </a:xfrm>
          <a:prstGeom prst="rect">
            <a:avLst/>
          </a:prstGeom>
        </p:spPr>
        <p:txBody>
          <a:bodyPr wrap="square">
            <a:spAutoFit/>
          </a:bodyPr>
          <a:lstStyle/>
          <a:p>
            <a:pPr lvl="0">
              <a:spcBef>
                <a:spcPct val="0"/>
              </a:spcBef>
            </a:pPr>
            <a:r>
              <a:rPr lang="en-IN" sz="3000" b="1" dirty="0" smtClean="0">
                <a:solidFill>
                  <a:schemeClr val="accent6">
                    <a:lumMod val="75000"/>
                  </a:schemeClr>
                </a:solidFill>
                <a:latin typeface="Georgia" pitchFamily="18" charset="0"/>
              </a:rPr>
              <a:t>3. YouTube Creator Hub and Academy</a:t>
            </a:r>
          </a:p>
        </p:txBody>
      </p:sp>
      <p:sp>
        <p:nvSpPr>
          <p:cNvPr id="6" name="Rectangle 5"/>
          <p:cNvSpPr/>
          <p:nvPr/>
        </p:nvSpPr>
        <p:spPr>
          <a:xfrm>
            <a:off x="609600" y="2038350"/>
            <a:ext cx="8001000" cy="1569660"/>
          </a:xfrm>
          <a:prstGeom prst="rect">
            <a:avLst/>
          </a:prstGeom>
        </p:spPr>
        <p:txBody>
          <a:bodyPr wrap="square">
            <a:spAutoFit/>
          </a:bodyPr>
          <a:lstStyle/>
          <a:p>
            <a:pPr marL="341313" lvl="0" indent="-341313">
              <a:spcBef>
                <a:spcPct val="0"/>
              </a:spcBef>
              <a:buFont typeface="Arial" pitchFamily="34" charset="0"/>
              <a:buChar char="•"/>
            </a:pPr>
            <a:r>
              <a:rPr lang="en-IN" sz="2400" b="1" dirty="0" smtClean="0">
                <a:solidFill>
                  <a:schemeClr val="bg2">
                    <a:lumMod val="25000"/>
                  </a:schemeClr>
                </a:solidFill>
              </a:rPr>
              <a:t>The Creator Hub is a destination for resources to help you make great videos, find your audience, and grow your channel. The Creator Academy has a vast </a:t>
            </a:r>
            <a:r>
              <a:rPr lang="en-IN" sz="2400" b="1" dirty="0" err="1" smtClean="0">
                <a:solidFill>
                  <a:schemeClr val="bg2">
                    <a:lumMod val="25000"/>
                  </a:schemeClr>
                </a:solidFill>
              </a:rPr>
              <a:t>catalog</a:t>
            </a:r>
            <a:r>
              <a:rPr lang="en-IN" sz="2400" b="1" dirty="0" smtClean="0">
                <a:solidFill>
                  <a:schemeClr val="bg2">
                    <a:lumMod val="25000"/>
                  </a:schemeClr>
                </a:solidFill>
              </a:rPr>
              <a:t> of tutorials to challenge and inspire your creativity.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838200" y="971550"/>
            <a:ext cx="7848600" cy="553998"/>
          </a:xfrm>
          <a:prstGeom prst="rect">
            <a:avLst/>
          </a:prstGeom>
        </p:spPr>
        <p:txBody>
          <a:bodyPr wrap="square">
            <a:spAutoFit/>
          </a:bodyPr>
          <a:lstStyle/>
          <a:p>
            <a:pPr lvl="0">
              <a:spcBef>
                <a:spcPct val="0"/>
              </a:spcBef>
            </a:pPr>
            <a:r>
              <a:rPr lang="en-IN" sz="3000" b="1" dirty="0" smtClean="0">
                <a:solidFill>
                  <a:schemeClr val="accent6">
                    <a:lumMod val="75000"/>
                  </a:schemeClr>
                </a:solidFill>
                <a:latin typeface="Georgia" pitchFamily="18" charset="0"/>
              </a:rPr>
              <a:t>4. Keywordtool.io</a:t>
            </a:r>
          </a:p>
        </p:txBody>
      </p:sp>
      <p:sp>
        <p:nvSpPr>
          <p:cNvPr id="6" name="Rectangle 5"/>
          <p:cNvSpPr/>
          <p:nvPr/>
        </p:nvSpPr>
        <p:spPr>
          <a:xfrm>
            <a:off x="533400" y="1885950"/>
            <a:ext cx="7924800" cy="1938992"/>
          </a:xfrm>
          <a:prstGeom prst="rect">
            <a:avLst/>
          </a:prstGeom>
        </p:spPr>
        <p:txBody>
          <a:bodyPr wrap="square">
            <a:spAutoFit/>
          </a:bodyPr>
          <a:lstStyle/>
          <a:p>
            <a:pPr marL="341313" lvl="0" indent="-341313">
              <a:spcBef>
                <a:spcPct val="0"/>
              </a:spcBef>
              <a:buFont typeface="Arial" pitchFamily="34" charset="0"/>
              <a:buChar char="•"/>
            </a:pPr>
            <a:r>
              <a:rPr lang="en-IN" sz="2400" b="1" dirty="0" smtClean="0">
                <a:solidFill>
                  <a:schemeClr val="bg2">
                    <a:lumMod val="25000"/>
                  </a:schemeClr>
                </a:solidFill>
              </a:rPr>
              <a:t>This tool scrapes and suggests keyword ideas from Google, YouTube, Bing, and even Amazon. You can choose suggested keywords from every Google TLD, language, and location and there are similar options for the other engines they support.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553998"/>
          </a:xfrm>
          <a:prstGeom prst="rect">
            <a:avLst/>
          </a:prstGeom>
        </p:spPr>
        <p:txBody>
          <a:bodyPr wrap="square">
            <a:spAutoFit/>
          </a:bodyPr>
          <a:lstStyle/>
          <a:p>
            <a:pPr lvl="0">
              <a:spcBef>
                <a:spcPct val="0"/>
              </a:spcBef>
            </a:pPr>
            <a:r>
              <a:rPr lang="en-IN" sz="3000" b="1" dirty="0" smtClean="0">
                <a:solidFill>
                  <a:schemeClr val="accent6">
                    <a:lumMod val="75000"/>
                  </a:schemeClr>
                </a:solidFill>
                <a:latin typeface="Georgia" pitchFamily="18" charset="0"/>
              </a:rPr>
              <a:t>5. Social Blade</a:t>
            </a:r>
          </a:p>
        </p:txBody>
      </p:sp>
      <p:sp>
        <p:nvSpPr>
          <p:cNvPr id="6" name="Rectangle 5"/>
          <p:cNvSpPr/>
          <p:nvPr/>
        </p:nvSpPr>
        <p:spPr>
          <a:xfrm>
            <a:off x="685800" y="1504950"/>
            <a:ext cx="7924800" cy="2923877"/>
          </a:xfrm>
          <a:prstGeom prst="rect">
            <a:avLst/>
          </a:prstGeom>
        </p:spPr>
        <p:txBody>
          <a:bodyPr wrap="square">
            <a:spAutoFit/>
          </a:bodyPr>
          <a:lstStyle/>
          <a:p>
            <a:pPr marL="341313" lvl="0" indent="-341313">
              <a:spcBef>
                <a:spcPct val="0"/>
              </a:spcBef>
              <a:buFont typeface="Arial" pitchFamily="34" charset="0"/>
              <a:buChar char="•"/>
            </a:pPr>
            <a:r>
              <a:rPr lang="en-IN" sz="2400" b="1" dirty="0" smtClean="0">
                <a:solidFill>
                  <a:schemeClr val="bg2">
                    <a:lumMod val="25000"/>
                  </a:schemeClr>
                </a:solidFill>
              </a:rPr>
              <a:t>Here’s what they offer:</a:t>
            </a:r>
          </a:p>
          <a:p>
            <a:pPr marL="341313" lvl="0" indent="-341313">
              <a:spcBef>
                <a:spcPct val="0"/>
              </a:spcBef>
              <a:buFont typeface="Arial" pitchFamily="34" charset="0"/>
              <a:buChar char="•"/>
            </a:pPr>
            <a:r>
              <a:rPr lang="en-IN" sz="2000" b="1" dirty="0" smtClean="0">
                <a:solidFill>
                  <a:schemeClr val="bg2">
                    <a:lumMod val="25000"/>
                  </a:schemeClr>
                </a:solidFill>
              </a:rPr>
              <a:t>Track your YouTube progress with subscriber &amp; views statistics</a:t>
            </a:r>
          </a:p>
          <a:p>
            <a:pPr marL="341313" lvl="0" indent="-341313">
              <a:spcBef>
                <a:spcPct val="0"/>
              </a:spcBef>
              <a:buFont typeface="Arial" pitchFamily="34" charset="0"/>
              <a:buChar char="•"/>
            </a:pPr>
            <a:r>
              <a:rPr lang="en-IN" sz="2000" b="1" dirty="0" smtClean="0">
                <a:solidFill>
                  <a:schemeClr val="bg2">
                    <a:lumMod val="25000"/>
                  </a:schemeClr>
                </a:solidFill>
              </a:rPr>
              <a:t>Compare YouTube metrics of up to three creators simultaneously</a:t>
            </a:r>
          </a:p>
          <a:p>
            <a:pPr marL="341313" lvl="0" indent="-341313">
              <a:spcBef>
                <a:spcPct val="0"/>
              </a:spcBef>
              <a:buFont typeface="Arial" pitchFamily="34" charset="0"/>
              <a:buChar char="•"/>
            </a:pPr>
            <a:r>
              <a:rPr lang="en-IN" sz="2000" b="1" dirty="0" smtClean="0">
                <a:solidFill>
                  <a:schemeClr val="bg2">
                    <a:lumMod val="25000"/>
                  </a:schemeClr>
                </a:solidFill>
              </a:rPr>
              <a:t>Discover what multi-channel network or management agency a creator belongs to</a:t>
            </a:r>
          </a:p>
          <a:p>
            <a:pPr marL="341313" lvl="0" indent="-341313">
              <a:spcBef>
                <a:spcPct val="0"/>
              </a:spcBef>
              <a:buFont typeface="Arial" pitchFamily="34" charset="0"/>
              <a:buChar char="•"/>
            </a:pPr>
            <a:r>
              <a:rPr lang="en-IN" sz="2000" b="1" dirty="0" smtClean="0">
                <a:solidFill>
                  <a:schemeClr val="bg2">
                    <a:lumMod val="25000"/>
                  </a:schemeClr>
                </a:solidFill>
              </a:rPr>
              <a:t>Estimate how much money various </a:t>
            </a:r>
            <a:r>
              <a:rPr lang="en-IN" sz="2000" b="1" dirty="0" err="1" smtClean="0">
                <a:solidFill>
                  <a:schemeClr val="bg2">
                    <a:lumMod val="25000"/>
                  </a:schemeClr>
                </a:solidFill>
              </a:rPr>
              <a:t>YouTubers</a:t>
            </a:r>
            <a:r>
              <a:rPr lang="en-IN" sz="2000" b="1" dirty="0" smtClean="0">
                <a:solidFill>
                  <a:schemeClr val="bg2">
                    <a:lumMod val="25000"/>
                  </a:schemeClr>
                </a:solidFill>
              </a:rPr>
              <a:t> are earning</a:t>
            </a:r>
          </a:p>
          <a:p>
            <a:pPr marL="341313" lvl="0" indent="-341313">
              <a:spcBef>
                <a:spcPct val="0"/>
              </a:spcBef>
              <a:buFont typeface="Arial" pitchFamily="34" charset="0"/>
              <a:buChar char="•"/>
            </a:pPr>
            <a:r>
              <a:rPr lang="en-IN" sz="2000" b="1" dirty="0" smtClean="0">
                <a:solidFill>
                  <a:schemeClr val="bg2">
                    <a:lumMod val="25000"/>
                  </a:schemeClr>
                </a:solidFill>
              </a:rPr>
              <a:t>Watch your subscriber and view counts update in real-time</a:t>
            </a:r>
          </a:p>
          <a:p>
            <a:pPr marL="341313" lvl="0" indent="-341313">
              <a:spcBef>
                <a:spcPct val="0"/>
              </a:spcBef>
              <a:buFont typeface="Arial" pitchFamily="34" charset="0"/>
              <a:buChar char="•"/>
            </a:pPr>
            <a:r>
              <a:rPr lang="en-IN" sz="2000" b="1" dirty="0" smtClean="0">
                <a:solidFill>
                  <a:schemeClr val="bg2">
                    <a:lumMod val="25000"/>
                  </a:schemeClr>
                </a:solidFill>
              </a:rPr>
              <a:t>Tutorials for beginners and experienced </a:t>
            </a:r>
            <a:r>
              <a:rPr lang="en-IN" sz="2000" b="1" dirty="0" err="1" smtClean="0">
                <a:solidFill>
                  <a:schemeClr val="bg2">
                    <a:lumMod val="25000"/>
                  </a:schemeClr>
                </a:solidFill>
              </a:rPr>
              <a:t>YouTubers</a:t>
            </a:r>
            <a:endParaRPr lang="en-IN" sz="2000" b="1" dirty="0" smtClean="0">
              <a:solidFill>
                <a:schemeClr val="bg2">
                  <a:lumMod val="25000"/>
                </a:schemeClr>
              </a:solidFill>
            </a:endParaRPr>
          </a:p>
          <a:p>
            <a:pPr marL="341313" lvl="0" indent="-341313">
              <a:spcBef>
                <a:spcPct val="0"/>
              </a:spcBef>
              <a:buFont typeface="Arial" pitchFamily="34" charset="0"/>
              <a:buChar char="•"/>
            </a:pPr>
            <a:r>
              <a:rPr lang="en-IN" sz="2000" b="1" dirty="0" smtClean="0">
                <a:solidFill>
                  <a:schemeClr val="bg2">
                    <a:lumMod val="25000"/>
                  </a:schemeClr>
                </a:solidFill>
              </a:rPr>
              <a:t>Consulting to build your channel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553998"/>
          </a:xfrm>
          <a:prstGeom prst="rect">
            <a:avLst/>
          </a:prstGeom>
        </p:spPr>
        <p:txBody>
          <a:bodyPr wrap="square">
            <a:spAutoFit/>
          </a:bodyPr>
          <a:lstStyle/>
          <a:p>
            <a:pPr lvl="0">
              <a:spcBef>
                <a:spcPct val="0"/>
              </a:spcBef>
            </a:pPr>
            <a:r>
              <a:rPr lang="en-IN" sz="3000" b="1" dirty="0" smtClean="0">
                <a:solidFill>
                  <a:schemeClr val="accent6">
                    <a:lumMod val="75000"/>
                  </a:schemeClr>
                </a:solidFill>
                <a:latin typeface="Georgia" pitchFamily="18" charset="0"/>
              </a:rPr>
              <a:t>6. Live Subscriber Count</a:t>
            </a:r>
          </a:p>
        </p:txBody>
      </p:sp>
      <p:sp>
        <p:nvSpPr>
          <p:cNvPr id="6" name="Rectangle 5"/>
          <p:cNvSpPr/>
          <p:nvPr/>
        </p:nvSpPr>
        <p:spPr>
          <a:xfrm>
            <a:off x="685800" y="1962150"/>
            <a:ext cx="7924800" cy="1938992"/>
          </a:xfrm>
          <a:prstGeom prst="rect">
            <a:avLst/>
          </a:prstGeom>
        </p:spPr>
        <p:txBody>
          <a:bodyPr wrap="square">
            <a:spAutoFit/>
          </a:bodyPr>
          <a:lstStyle/>
          <a:p>
            <a:pPr marL="341313" lvl="0" indent="-341313">
              <a:spcBef>
                <a:spcPct val="0"/>
              </a:spcBef>
              <a:buFont typeface="Arial" pitchFamily="34" charset="0"/>
              <a:buChar char="•"/>
            </a:pPr>
            <a:r>
              <a:rPr lang="en-IN" sz="2400" b="1" dirty="0" smtClean="0">
                <a:solidFill>
                  <a:schemeClr val="bg2">
                    <a:lumMod val="25000"/>
                  </a:schemeClr>
                </a:solidFill>
              </a:rPr>
              <a:t>This is a free tool that displays your channel’s subscriber count in real time. It’s basically a giant ticker that updates every second. If you are running promotions or live streams, it provides instant gratification for your growth efforts.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1588</TotalTime>
  <Words>451</Words>
  <Application>Microsoft Office PowerPoint</Application>
  <PresentationFormat>On-screen Show (16:9)</PresentationFormat>
  <Paragraphs>51</Paragraphs>
  <Slides>16</Slides>
  <Notes>5</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sukhpal kaur</dc:creator>
  <cp:lastModifiedBy>manasvii T</cp:lastModifiedBy>
  <cp:revision>307</cp:revision>
  <dcterms:created xsi:type="dcterms:W3CDTF">2017-04-01T05:57:38Z</dcterms:created>
  <dcterms:modified xsi:type="dcterms:W3CDTF">2017-06-02T23:52:54Z</dcterms:modified>
</cp:coreProperties>
</file>